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6" r:id="rId14"/>
    <p:sldId id="267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88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07.03.2014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3000372"/>
            <a:ext cx="8143932" cy="43991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История кадетского движения</a:t>
            </a:r>
            <a:endParaRPr lang="ru-RU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0"/>
            <a:ext cx="8572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МОУ «Васильевская средняя общеобразовательная школа №1»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860032" y="5445224"/>
            <a:ext cx="39268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Казанцева С.Ю.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7424766" cy="1143000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Юрий Петрович Лермонтов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57752" y="1285860"/>
            <a:ext cx="3995742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en-US" i="1" dirty="0" smtClean="0"/>
              <a:t>“</a:t>
            </a:r>
            <a:r>
              <a:rPr lang="ru-RU" i="1" dirty="0" smtClean="0"/>
              <a:t>Он был среднего роста, редкий красавец и прекрасно сложен; в общем его можно назвать в полном смысле слова изящным мужчиной: он был добр, но ужасно вспыльчив</a:t>
            </a:r>
            <a:r>
              <a:rPr lang="en-US" i="1" dirty="0" smtClean="0"/>
              <a:t>”</a:t>
            </a:r>
            <a:endParaRPr lang="ru-RU" i="1" dirty="0"/>
          </a:p>
        </p:txBody>
      </p:sp>
      <p:pic>
        <p:nvPicPr>
          <p:cNvPr id="6146" name="Picture 2" descr="C:\Users\света\Desktop\Лермонтовы\Отец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357298"/>
            <a:ext cx="3790950" cy="5095874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7467600" cy="1143000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Пётр Николаевич Лермонтов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7170" name="Picture 2" descr="C:\Users\света\Desktop\Лермонтовы\Петр Николаевич Лермонто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2857520" cy="3906483"/>
          </a:xfrm>
          <a:prstGeom prst="rect">
            <a:avLst/>
          </a:prstGeom>
          <a:noFill/>
        </p:spPr>
      </p:pic>
      <p:pic>
        <p:nvPicPr>
          <p:cNvPr id="7171" name="Picture 3" descr="C:\Users\света\Desktop\Лермонтовы\Петр Николаевич Лермонтов, начальник штаба 127...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14488"/>
            <a:ext cx="3133717" cy="4187595"/>
          </a:xfrm>
          <a:prstGeom prst="rect">
            <a:avLst/>
          </a:prstGeom>
          <a:noFill/>
        </p:spPr>
      </p:pic>
      <p:pic>
        <p:nvPicPr>
          <p:cNvPr id="7172" name="Picture 4" descr="C:\Users\света\Desktop\Лермонтовы\Петр Николаевич Лермонтов, начальник штаба 127...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3571876"/>
            <a:ext cx="4143404" cy="3057520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14290"/>
            <a:ext cx="8643998" cy="664371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5100" b="1" dirty="0" smtClean="0">
                <a:solidFill>
                  <a:srgbClr val="FF0000"/>
                </a:solidFill>
              </a:rPr>
              <a:t>ПРИКАЗ</a:t>
            </a:r>
          </a:p>
          <a:p>
            <a:pPr>
              <a:buNone/>
            </a:pPr>
            <a:r>
              <a:rPr lang="ru-RU" sz="3400" dirty="0" smtClean="0"/>
              <a:t>        Революционного Военного Совета Союза СС Республик</a:t>
            </a:r>
          </a:p>
          <a:p>
            <a:pPr>
              <a:buNone/>
            </a:pPr>
            <a:r>
              <a:rPr lang="ru-RU" sz="3400" dirty="0" smtClean="0"/>
              <a:t>        ПО ЛИЧНОМУ СОСТАВУ АРМИЙ</a:t>
            </a:r>
          </a:p>
          <a:p>
            <a:pPr>
              <a:buNone/>
            </a:pPr>
            <a:r>
              <a:rPr lang="ru-RU" sz="3400" dirty="0" smtClean="0"/>
              <a:t>        </a:t>
            </a:r>
            <a:r>
              <a:rPr lang="ru-RU" sz="3400" b="1" dirty="0" smtClean="0">
                <a:solidFill>
                  <a:srgbClr val="0070C0"/>
                </a:solidFill>
              </a:rPr>
              <a:t>23</a:t>
            </a:r>
            <a:r>
              <a:rPr lang="ru-RU" sz="3400" dirty="0" smtClean="0"/>
              <a:t> февраля </a:t>
            </a:r>
            <a:r>
              <a:rPr lang="ru-RU" sz="3400" b="1" dirty="0" smtClean="0">
                <a:solidFill>
                  <a:srgbClr val="0070C0"/>
                </a:solidFill>
              </a:rPr>
              <a:t>1928</a:t>
            </a:r>
            <a:r>
              <a:rPr lang="ru-RU" sz="3400" dirty="0" smtClean="0"/>
              <a:t> г. №101 г.Москва</a:t>
            </a:r>
          </a:p>
          <a:p>
            <a:pPr>
              <a:buNone/>
            </a:pPr>
            <a:r>
              <a:rPr lang="ru-RU" sz="3400" dirty="0" smtClean="0"/>
              <a:t>        В ознаменование десятилетия рабочее – крестьянской Красной армии,    Центральный Исполнительный Комитет Союза СС Республик принял необходимым отметить доблестную службу особо отличившихся в боевых столкновениях защитников Октября, как состоящих в кадрах РККА, так и находящихся вне ее рядов, и удостаивает их награждения орденом Красного Знамени.</a:t>
            </a:r>
          </a:p>
          <a:p>
            <a:pPr>
              <a:buNone/>
            </a:pPr>
            <a:r>
              <a:rPr lang="ru-RU" sz="3400" dirty="0" smtClean="0"/>
              <a:t>        Список награжденных сем объявляется.</a:t>
            </a:r>
          </a:p>
          <a:p>
            <a:pPr>
              <a:buNone/>
            </a:pPr>
            <a:r>
              <a:rPr lang="ru-RU" sz="3400" dirty="0" smtClean="0"/>
              <a:t>        Народный комиссар по военным и морским делам и председатель Революционного Военного Совета Союза СС Республик ВОРОШИЛОВ.</a:t>
            </a:r>
          </a:p>
          <a:p>
            <a:pPr>
              <a:buNone/>
            </a:pPr>
            <a:endParaRPr lang="ru-RU" sz="3400" dirty="0" smtClean="0"/>
          </a:p>
          <a:p>
            <a:pPr>
              <a:buNone/>
            </a:pPr>
            <a:r>
              <a:rPr lang="ru-RU" sz="3400" dirty="0" smtClean="0"/>
              <a:t>СПИСОК</a:t>
            </a:r>
          </a:p>
          <a:p>
            <a:pPr>
              <a:buNone/>
            </a:pPr>
            <a:r>
              <a:rPr lang="ru-RU" sz="3400" dirty="0" smtClean="0"/>
              <a:t>       Лиц, награжденных постановлением президиума ЦИК СССР от </a:t>
            </a:r>
            <a:r>
              <a:rPr lang="ru-RU" sz="3400" b="1" dirty="0" smtClean="0">
                <a:solidFill>
                  <a:srgbClr val="0070C0"/>
                </a:solidFill>
              </a:rPr>
              <a:t>20</a:t>
            </a:r>
            <a:r>
              <a:rPr lang="ru-RU" sz="3400" dirty="0" smtClean="0"/>
              <a:t> февраля </a:t>
            </a:r>
            <a:r>
              <a:rPr lang="ru-RU" sz="3400" b="1" dirty="0" smtClean="0">
                <a:solidFill>
                  <a:srgbClr val="0070C0"/>
                </a:solidFill>
              </a:rPr>
              <a:t>1928</a:t>
            </a:r>
            <a:r>
              <a:rPr lang="ru-RU" sz="3400" dirty="0" smtClean="0"/>
              <a:t> года орденами Красное Знамя за боевые отличия и заслуги, оказанные в период гражданской войны.</a:t>
            </a:r>
          </a:p>
          <a:p>
            <a:pPr>
              <a:buNone/>
            </a:pPr>
            <a:r>
              <a:rPr lang="ru-RU" sz="3400" dirty="0" smtClean="0"/>
              <a:t> 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498</a:t>
            </a:r>
            <a:r>
              <a:rPr lang="ru-RU" sz="3400" dirty="0" smtClean="0"/>
              <a:t>. ЛЕОНТЬЕВ, Р.И., быв. партизан, ныне крестьянин.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499</a:t>
            </a:r>
            <a:r>
              <a:rPr lang="ru-RU" sz="3400" dirty="0" smtClean="0"/>
              <a:t>. ЛЕПИТЕНКО, быв. командир дивизиона бронепоездов, ныне 1-й секретарь советского консульства в Персии.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500</a:t>
            </a:r>
            <a:r>
              <a:rPr lang="ru-RU" sz="3400" dirty="0" smtClean="0"/>
              <a:t>. </a:t>
            </a:r>
            <a:r>
              <a:rPr lang="ru-RU" sz="3400" b="1" dirty="0" smtClean="0">
                <a:solidFill>
                  <a:srgbClr val="FF0000"/>
                </a:solidFill>
              </a:rPr>
              <a:t>ЛЕРМОНТОВ, Петр Николаевич</a:t>
            </a:r>
            <a:r>
              <a:rPr lang="ru-RU" sz="3400" dirty="0" smtClean="0"/>
              <a:t>, быв. командир батальона 126 стр.полка и </a:t>
            </a:r>
            <a:r>
              <a:rPr lang="ru-RU" sz="3400" dirty="0" err="1" smtClean="0"/>
              <a:t>помкомполка</a:t>
            </a:r>
            <a:r>
              <a:rPr lang="ru-RU" sz="3400" dirty="0" smtClean="0"/>
              <a:t> 118-го, ныне служащий секретарем правления </a:t>
            </a:r>
            <a:r>
              <a:rPr lang="ru-RU" sz="3400" dirty="0" err="1" smtClean="0"/>
              <a:t>металлоимпорт</a:t>
            </a:r>
            <a:r>
              <a:rPr lang="ru-RU" sz="3400" dirty="0" smtClean="0"/>
              <a:t>.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501</a:t>
            </a:r>
            <a:r>
              <a:rPr lang="ru-RU" sz="3400" dirty="0" smtClean="0"/>
              <a:t>. ЛЕЩЕВ, Иван Александрович, быв. командир дивизиона Путиловского </a:t>
            </a:r>
            <a:r>
              <a:rPr lang="ru-RU" sz="3400" dirty="0" err="1" smtClean="0"/>
              <a:t>кав</a:t>
            </a:r>
            <a:r>
              <a:rPr lang="ru-RU" sz="3400" dirty="0" smtClean="0"/>
              <a:t>. полка, ныне командир дивизиона </a:t>
            </a:r>
            <a:r>
              <a:rPr lang="ru-RU" sz="3400" dirty="0" err="1" smtClean="0"/>
              <a:t>кав</a:t>
            </a:r>
            <a:r>
              <a:rPr lang="ru-RU" sz="3400" dirty="0" smtClean="0"/>
              <a:t>. курсов усовершенствованная комсостава РККА.</a:t>
            </a:r>
          </a:p>
          <a:p>
            <a:pPr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502</a:t>
            </a:r>
            <a:r>
              <a:rPr lang="ru-RU" sz="3400" dirty="0" smtClean="0"/>
              <a:t>. ЛИДАК, </a:t>
            </a:r>
            <a:r>
              <a:rPr lang="ru-RU" sz="3400" dirty="0" err="1" smtClean="0"/>
              <a:t>Альма</a:t>
            </a:r>
            <a:r>
              <a:rPr lang="ru-RU" sz="3400" dirty="0" smtClean="0"/>
              <a:t> Янович быв. сотрудник РВС </a:t>
            </a:r>
            <a:r>
              <a:rPr lang="en-US" sz="3400" dirty="0" smtClean="0">
                <a:solidFill>
                  <a:srgbClr val="FF0000"/>
                </a:solidFill>
              </a:rPr>
              <a:t>XV</a:t>
            </a:r>
            <a:r>
              <a:rPr lang="ru-RU" sz="3400" dirty="0" smtClean="0"/>
              <a:t> армии.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Александр Григорьевич Лермонтов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194" name="Рисунок 2" descr="http://www.ruscadet.ru/names/cadets/other/lermont/lermont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857232"/>
            <a:ext cx="4429156" cy="5818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1857364"/>
            <a:ext cx="37862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Патриарх русской </a:t>
            </a:r>
            <a:r>
              <a:rPr lang="ru-RU" sz="2800" dirty="0" err="1" smtClean="0"/>
              <a:t>Лермонтовской</a:t>
            </a:r>
            <a:r>
              <a:rPr lang="ru-RU" sz="2800" dirty="0" smtClean="0"/>
              <a:t> диаспоры в Бразилии</a:t>
            </a:r>
            <a:endParaRPr lang="ru-RU" sz="2800" dirty="0"/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Михаил  Александрович Лермонтов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9218" name="Рисунок 3" descr="http://www.cisdf.org/Authors/lermontov_m_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1000108"/>
            <a:ext cx="4572032" cy="5556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57158" y="1928802"/>
            <a:ext cx="3357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Являлся Председателем Объединения Кадет Российских Кадетских Корпусов за рубежом</a:t>
            </a:r>
            <a:endParaRPr lang="ru-RU" sz="2400" dirty="0"/>
          </a:p>
        </p:txBody>
      </p:sp>
      <p:pic>
        <p:nvPicPr>
          <p:cNvPr id="5" name="Рисунок 4" descr="с суворовцем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3857628"/>
            <a:ext cx="3922564" cy="2588892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7467600" cy="5768997"/>
          </a:xfrm>
        </p:spPr>
        <p:txBody>
          <a:bodyPr>
            <a:normAutofit fontScale="92500" lnSpcReduction="10000"/>
          </a:bodyPr>
          <a:lstStyle/>
          <a:p>
            <a:pPr algn="r">
              <a:buNone/>
            </a:pPr>
            <a:r>
              <a:rPr lang="ru-RU" dirty="0" smtClean="0">
                <a:solidFill>
                  <a:schemeClr val="bg1"/>
                </a:solidFill>
              </a:rPr>
              <a:t>В.Н. </a:t>
            </a:r>
            <a:r>
              <a:rPr lang="ru-RU" dirty="0" err="1" smtClean="0">
                <a:solidFill>
                  <a:schemeClr val="bg1"/>
                </a:solidFill>
              </a:rPr>
              <a:t>Мантуллин</a:t>
            </a:r>
            <a:endParaRPr lang="ru-RU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sz="4000" b="1" dirty="0" smtClean="0">
                <a:solidFill>
                  <a:srgbClr val="FF0000"/>
                </a:solidFill>
              </a:rPr>
              <a:t>Вечная память!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i="1" dirty="0" smtClean="0"/>
              <a:t>Да, действительно бесстрашный воин – патриот Миша воевал до последнего вздоха! Несмотря на жестокий недуг, он выкладывал в длинном повествовании на компьютере свой сложный жизненный путь кадета – воина. Не было ни одного момента в его жизни, где он бы сплоховал, и не был бы готов живот свой положить за Россию и за «</a:t>
            </a:r>
            <a:r>
              <a:rPr lang="ru-RU" i="1" dirty="0" err="1" smtClean="0"/>
              <a:t>други</a:t>
            </a:r>
            <a:r>
              <a:rPr lang="ru-RU" i="1" dirty="0" smtClean="0"/>
              <a:t> своя»!</a:t>
            </a:r>
          </a:p>
          <a:p>
            <a:endParaRPr lang="ru-RU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/>
              <a:t>  Во время многочисленных поездок в Россию, Миша умело, с присущим ему энтузиазмом, передавал зарубежную кадетскую суть нашим братьям кадетам, суворовцам и нахимовцам. Он поражал их своей выправкой и целеустремленностью. </a:t>
            </a:r>
          </a:p>
          <a:p>
            <a:pPr>
              <a:buNone/>
            </a:pPr>
            <a:r>
              <a:rPr lang="ru-RU" i="1" dirty="0" smtClean="0"/>
              <a:t>Михаил Лермонтов, кадет </a:t>
            </a:r>
            <a:r>
              <a:rPr lang="en-US" i="1" dirty="0" smtClean="0">
                <a:solidFill>
                  <a:srgbClr val="FF0000"/>
                </a:solidFill>
              </a:rPr>
              <a:t>XXIV</a:t>
            </a:r>
            <a:r>
              <a:rPr lang="ru-RU" i="1" dirty="0" smtClean="0"/>
              <a:t> выпуска, был примером для всех нас за рубежом и для кадет возрожденной России. </a:t>
            </a:r>
          </a:p>
          <a:p>
            <a:endParaRPr lang="ru-RU" dirty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/>
              <a:t>    Дорогой незабвенный Миша, ты был с нами в строю всегда, как и в этот раз на </a:t>
            </a:r>
            <a:r>
              <a:rPr lang="en-US" i="1" dirty="0" smtClean="0">
                <a:solidFill>
                  <a:srgbClr val="FF0000"/>
                </a:solidFill>
              </a:rPr>
              <a:t>XX</a:t>
            </a:r>
            <a:r>
              <a:rPr lang="ru-RU" i="1" dirty="0" smtClean="0"/>
              <a:t>-</a:t>
            </a:r>
            <a:r>
              <a:rPr lang="ru-RU" i="1" dirty="0" err="1" smtClean="0"/>
              <a:t>ом</a:t>
            </a:r>
            <a:r>
              <a:rPr lang="ru-RU" i="1" dirty="0" smtClean="0"/>
              <a:t> Съезде, и будешь вечно на всех будущих Съездах кадет в России. Да будет тебе легкой чужая земля.</a:t>
            </a:r>
          </a:p>
          <a:p>
            <a:pPr>
              <a:buNone/>
            </a:pPr>
            <a:endParaRPr lang="ru-RU" dirty="0" smtClean="0"/>
          </a:p>
          <a:p>
            <a:pPr algn="r">
              <a:buNone/>
            </a:pPr>
            <a:r>
              <a:rPr lang="ru-RU" sz="2200" b="1" dirty="0" smtClean="0">
                <a:solidFill>
                  <a:srgbClr val="0070C0"/>
                </a:solidFill>
              </a:rPr>
              <a:t>24</a:t>
            </a:r>
            <a:r>
              <a:rPr lang="ru-RU" sz="2200" dirty="0" smtClean="0"/>
              <a:t> ноября, </a:t>
            </a:r>
            <a:r>
              <a:rPr lang="ru-RU" sz="2200" b="1" dirty="0" smtClean="0">
                <a:solidFill>
                  <a:srgbClr val="0070C0"/>
                </a:solidFill>
              </a:rPr>
              <a:t>2008</a:t>
            </a:r>
          </a:p>
          <a:p>
            <a:pPr algn="r">
              <a:buNone/>
            </a:pPr>
            <a:r>
              <a:rPr lang="ru-RU" sz="2200" dirty="0" smtClean="0"/>
              <a:t>Председатель, Правление и члены</a:t>
            </a:r>
          </a:p>
          <a:p>
            <a:pPr algn="r">
              <a:buNone/>
            </a:pPr>
            <a:r>
              <a:rPr lang="ru-RU" sz="2200" dirty="0" err="1" smtClean="0"/>
              <a:t>Сан-Францисского</a:t>
            </a:r>
            <a:r>
              <a:rPr lang="ru-RU" sz="2200" dirty="0" smtClean="0"/>
              <a:t> Объединения</a:t>
            </a:r>
          </a:p>
          <a:p>
            <a:pPr algn="r">
              <a:buNone/>
            </a:pPr>
            <a:r>
              <a:rPr lang="ru-RU" sz="2200" b="1" dirty="0" smtClean="0">
                <a:solidFill>
                  <a:schemeClr val="bg1"/>
                </a:solidFill>
              </a:rPr>
              <a:t>Алексей М.Ермаков</a:t>
            </a:r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r>
              <a:rPr lang="ru-RU" sz="3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Вопросы:</a:t>
            </a:r>
            <a:endParaRPr lang="ru-RU" sz="3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572560" cy="5126055"/>
          </a:xfrm>
        </p:spPr>
        <p:txBody>
          <a:bodyPr/>
          <a:lstStyle/>
          <a:p>
            <a:r>
              <a:rPr lang="ru-RU" dirty="0" smtClean="0"/>
              <a:t>Вспомните имя кадета, познакомивший нас с событиями Смутного времени </a:t>
            </a:r>
            <a:r>
              <a:rPr lang="ru-RU" dirty="0" err="1" smtClean="0"/>
              <a:t>нач</a:t>
            </a:r>
            <a:r>
              <a:rPr lang="ru-RU" dirty="0" smtClean="0"/>
              <a:t>. </a:t>
            </a:r>
            <a:r>
              <a:rPr lang="en-US" dirty="0" smtClean="0"/>
              <a:t>XX </a:t>
            </a:r>
            <a:r>
              <a:rPr lang="ru-RU" dirty="0" smtClean="0"/>
              <a:t>в.</a:t>
            </a:r>
            <a:r>
              <a:rPr lang="ru-RU" sz="2800" dirty="0" smtClean="0"/>
              <a:t>?</a:t>
            </a:r>
            <a:endParaRPr lang="ru-RU" dirty="0" smtClean="0"/>
          </a:p>
          <a:p>
            <a:r>
              <a:rPr lang="ru-RU" dirty="0" smtClean="0"/>
              <a:t>Почему возвращение киевских кадет в корпус  произвело тяжелое впечатление на них</a:t>
            </a:r>
            <a:r>
              <a:rPr lang="ru-RU" sz="2800" dirty="0" smtClean="0"/>
              <a:t>?</a:t>
            </a:r>
            <a:endParaRPr lang="ru-RU" dirty="0" smtClean="0"/>
          </a:p>
          <a:p>
            <a:r>
              <a:rPr lang="ru-RU" dirty="0" smtClean="0"/>
              <a:t>Какое событие произошло 16 марта 1918 года с Киевским кадетским корпусом</a:t>
            </a:r>
            <a:r>
              <a:rPr lang="ru-RU" sz="2800" dirty="0" smtClean="0"/>
              <a:t>?</a:t>
            </a:r>
            <a:endParaRPr lang="ru-RU" dirty="0" smtClean="0"/>
          </a:p>
          <a:p>
            <a:r>
              <a:rPr lang="ru-RU" dirty="0" smtClean="0"/>
              <a:t>Как иначе называют восстание в </a:t>
            </a:r>
            <a:r>
              <a:rPr lang="ru-RU" sz="2600" b="1" dirty="0" smtClean="0"/>
              <a:t>Ярославле</a:t>
            </a:r>
            <a:r>
              <a:rPr lang="ru-RU" sz="2600" dirty="0" smtClean="0"/>
              <a:t>?</a:t>
            </a:r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 err="1" smtClean="0"/>
              <a:t>кадеты-ярославцы</a:t>
            </a:r>
            <a:r>
              <a:rPr lang="ru-RU" dirty="0" smtClean="0"/>
              <a:t> отнеслись к революции и установлению новой власти</a:t>
            </a:r>
            <a:r>
              <a:rPr lang="ru-RU" sz="2800" dirty="0" smtClean="0"/>
              <a:t>?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571744"/>
            <a:ext cx="8286340" cy="877258"/>
          </a:xfrm>
        </p:spPr>
        <p:txBody>
          <a:bodyPr/>
          <a:lstStyle/>
          <a:p>
            <a:pPr algn="ctr"/>
            <a:r>
              <a:rPr lang="ru-RU" dirty="0" smtClean="0"/>
              <a:t>Кадеты Лермонтовы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214290"/>
            <a:ext cx="4286248" cy="1752600"/>
          </a:xfrm>
        </p:spPr>
        <p:txBody>
          <a:bodyPr>
            <a:noAutofit/>
          </a:bodyPr>
          <a:lstStyle/>
          <a:p>
            <a:pPr algn="just"/>
            <a:r>
              <a:rPr lang="ru-RU" sz="2400" b="1" i="1" dirty="0" smtClean="0"/>
              <a:t>Славе нашей стороне!</a:t>
            </a:r>
          </a:p>
          <a:p>
            <a:pPr algn="just"/>
            <a:r>
              <a:rPr lang="ru-RU" sz="2400" b="1" i="1" dirty="0" smtClean="0"/>
              <a:t>Слава русской старине!</a:t>
            </a:r>
          </a:p>
          <a:p>
            <a:pPr algn="just"/>
            <a:r>
              <a:rPr lang="ru-RU" sz="2400" b="1" i="1" dirty="0" smtClean="0"/>
              <a:t>А преданья старины</a:t>
            </a:r>
          </a:p>
          <a:p>
            <a:pPr algn="just"/>
            <a:r>
              <a:rPr lang="ru-RU" sz="2400" b="1" i="1" dirty="0" smtClean="0"/>
              <a:t>Забывать мы не должны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467600" cy="5483245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 smtClean="0"/>
              <a:t>   «Изучая предков, узнаем самих себя, без знания истории мы должны признать себя случайностями, не знающими, как и зачем пришли в мир, как и для чего, живем, как и к чему должны стремиться».</a:t>
            </a:r>
          </a:p>
          <a:p>
            <a:pPr algn="r">
              <a:buNone/>
            </a:pPr>
            <a:r>
              <a:rPr lang="ru-RU" b="1" dirty="0" smtClean="0">
                <a:solidFill>
                  <a:schemeClr val="bg1"/>
                </a:solidFill>
              </a:rPr>
              <a:t>(В.О.Ключевский)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>   «Клянусь, что я ни за что на свете не хотел бы сменить Отечество и иметь другую историю, чем история моих предков, такая, какую дал нам Бог».</a:t>
            </a:r>
          </a:p>
          <a:p>
            <a:pPr algn="r">
              <a:buNone/>
            </a:pPr>
            <a:r>
              <a:rPr lang="ru-RU" b="1" dirty="0" smtClean="0">
                <a:solidFill>
                  <a:schemeClr val="bg1"/>
                </a:solidFill>
              </a:rPr>
              <a:t>(А.С.Пушкин)</a:t>
            </a:r>
          </a:p>
          <a:p>
            <a:pPr algn="r">
              <a:buNone/>
            </a:pPr>
            <a:endParaRPr lang="ru-RU" dirty="0" smtClean="0"/>
          </a:p>
          <a:p>
            <a:pPr algn="r"/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вета\Desktop\Лермонтовы\Род Лер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Крепость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Эрсильдаун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2050" name="Рисунок 4" descr="Мемориальная доска на Башне Тома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3714776" cy="4243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5" descr="селение Эрсильдау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285992"/>
            <a:ext cx="4000528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Крепость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Дерси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3074" name="Рисунок 6" descr="Башня Томас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357298"/>
            <a:ext cx="3643338" cy="441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8" descr="Замок Дерси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928802"/>
            <a:ext cx="35719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Герб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098" name="Picture 2" descr="C:\Users\света\Desktop\Лермонтовы\Гер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643050"/>
            <a:ext cx="4183325" cy="384413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3438" y="785794"/>
            <a:ext cx="450056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chemeClr val="tx1">
                    <a:lumMod val="95000"/>
                  </a:schemeClr>
                </a:solidFill>
              </a:rPr>
              <a:t>“</a:t>
            </a:r>
            <a:r>
              <a:rPr lang="en-US" sz="3200" b="1" i="1" dirty="0" smtClean="0">
                <a:solidFill>
                  <a:srgbClr val="FF0000"/>
                </a:solidFill>
              </a:rPr>
              <a:t>Dum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spiro</a:t>
            </a:r>
            <a:r>
              <a:rPr lang="en-US" sz="3200" b="1" i="1" dirty="0" smtClean="0">
                <a:solidFill>
                  <a:srgbClr val="FF0000"/>
                </a:solidFill>
              </a:rPr>
              <a:t> </a:t>
            </a:r>
            <a:r>
              <a:rPr lang="en-US" sz="3200" b="1" i="1" dirty="0" err="1" smtClean="0">
                <a:solidFill>
                  <a:srgbClr val="FF0000"/>
                </a:solidFill>
              </a:rPr>
              <a:t>spero</a:t>
            </a:r>
            <a:r>
              <a:rPr lang="en-US" sz="3200" b="1" i="1" dirty="0" smtClean="0">
                <a:solidFill>
                  <a:schemeClr val="tx1">
                    <a:lumMod val="95000"/>
                  </a:schemeClr>
                </a:solidFill>
              </a:rPr>
              <a:t>”</a:t>
            </a:r>
            <a:endParaRPr lang="ru-RU" sz="3200" b="1" i="1" dirty="0" smtClean="0">
              <a:solidFill>
                <a:schemeClr val="tx1">
                  <a:lumMod val="95000"/>
                </a:schemeClr>
              </a:solidFill>
            </a:endParaRPr>
          </a:p>
          <a:p>
            <a:endParaRPr lang="ru-RU" sz="3200" i="1" dirty="0" smtClean="0"/>
          </a:p>
          <a:p>
            <a:r>
              <a:rPr lang="en-US" sz="2800" i="1" dirty="0" smtClean="0"/>
              <a:t>“</a:t>
            </a:r>
            <a:r>
              <a:rPr lang="ru-RU" sz="2800" i="1" dirty="0" smtClean="0"/>
              <a:t>Пока дышу – надеюсь</a:t>
            </a:r>
            <a:r>
              <a:rPr lang="en-US" sz="2800" i="1" dirty="0" smtClean="0"/>
              <a:t>”</a:t>
            </a:r>
            <a:endParaRPr lang="ru-RU" sz="2800" i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Георг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Лермонт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5122" name="Рисунок 9" descr="Герцог Лерма, рисунок М.Ю. Лермонтов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9058" y="1285860"/>
            <a:ext cx="4786346" cy="5226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282" y="1643050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основатель русского рода Лермонтовых</a:t>
            </a:r>
            <a:endParaRPr lang="ru-RU" sz="2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149</TotalTime>
  <Words>559</Words>
  <Application>Microsoft Office PowerPoint</Application>
  <PresentationFormat>Экран (4:3)</PresentationFormat>
  <Paragraphs>62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Техническая</vt:lpstr>
      <vt:lpstr>Презентация PowerPoint</vt:lpstr>
      <vt:lpstr>Вопросы:</vt:lpstr>
      <vt:lpstr>Кадеты Лермонтовы</vt:lpstr>
      <vt:lpstr>Презентация PowerPoint</vt:lpstr>
      <vt:lpstr>Презентация PowerPoint</vt:lpstr>
      <vt:lpstr>Крепость Эрсильдаун</vt:lpstr>
      <vt:lpstr>Крепость Дерси</vt:lpstr>
      <vt:lpstr>Герб</vt:lpstr>
      <vt:lpstr>Георг Лермонт</vt:lpstr>
      <vt:lpstr>Юрий Петрович Лермонтов</vt:lpstr>
      <vt:lpstr>Пётр Николаевич Лермонтов</vt:lpstr>
      <vt:lpstr>Презентация PowerPoint</vt:lpstr>
      <vt:lpstr>Александр Григорьевич Лермонтов</vt:lpstr>
      <vt:lpstr>Михаил  Александрович Лермонтов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Кадеты Лермонтовы</dc:title>
  <dc:creator>света</dc:creator>
  <cp:lastModifiedBy>ЗамДирУВР</cp:lastModifiedBy>
  <cp:revision>20</cp:revision>
  <dcterms:created xsi:type="dcterms:W3CDTF">2010-11-22T10:34:25Z</dcterms:created>
  <dcterms:modified xsi:type="dcterms:W3CDTF">2014-03-07T05:21:57Z</dcterms:modified>
</cp:coreProperties>
</file>